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FF2B3-E46A-4D89-833E-0103A3B01DBE}" type="datetimeFigureOut">
              <a:rPr lang="en-US"/>
              <a:pPr>
                <a:defRPr/>
              </a:pPr>
              <a:t>11/4/2010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D3077-ACB7-4ADB-BC7C-E9DD83B526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51D00-A421-4732-8901-E40A6627B835}" type="datetimeFigureOut">
              <a:rPr lang="en-US"/>
              <a:pPr>
                <a:defRPr/>
              </a:pPr>
              <a:t>11/4/2010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1D97B-257E-4F25-8580-EF3404E505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0996A-8294-4CF0-8AE5-35E368FDE701}" type="datetimeFigureOut">
              <a:rPr lang="en-US"/>
              <a:pPr>
                <a:defRPr/>
              </a:pPr>
              <a:t>11/4/2010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FDE8E-FFDC-4BC0-A96E-EDBBF570EC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31594-1A71-489F-831A-013A3308567A}" type="datetimeFigureOut">
              <a:rPr lang="en-US"/>
              <a:pPr>
                <a:defRPr/>
              </a:pPr>
              <a:t>11/4/2010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F3172-8AAF-4682-B0C3-964C2326E4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C952B-9EF2-41D2-ACC5-C360D503FBAB}" type="datetimeFigureOut">
              <a:rPr lang="en-US"/>
              <a:pPr>
                <a:defRPr/>
              </a:pPr>
              <a:t>11/4/2010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D0DBE-FB99-4954-B18F-9FEAE8E42D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BA581-D798-45F0-9904-89F7DF04710A}" type="datetimeFigureOut">
              <a:rPr lang="en-US"/>
              <a:pPr>
                <a:defRPr/>
              </a:pPr>
              <a:t>11/4/2010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13C1A-FBBA-46D1-99CC-5DF4C3F26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AB17B-CCCE-423E-A088-13C8B6BD1E1E}" type="datetimeFigureOut">
              <a:rPr lang="en-US"/>
              <a:pPr>
                <a:defRPr/>
              </a:pPr>
              <a:t>11/4/2010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F6742-A306-4FD9-80E0-FD1FEE62A1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3C902-8742-4032-8E15-CE9BB230BD74}" type="datetimeFigureOut">
              <a:rPr lang="en-US"/>
              <a:pPr>
                <a:defRPr/>
              </a:pPr>
              <a:t>11/4/2010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9493F-5D9D-4A62-9066-744C133CF6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FAF8C-7E97-4396-97CB-27D7C231BF90}" type="datetimeFigureOut">
              <a:rPr lang="en-US"/>
              <a:pPr>
                <a:defRPr/>
              </a:pPr>
              <a:t>11/4/2010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AA5A8-537D-4783-BB2F-756CCB2193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24F24-3637-43D7-A8AE-2B280528E4B8}" type="datetimeFigureOut">
              <a:rPr lang="en-US"/>
              <a:pPr>
                <a:defRPr/>
              </a:pPr>
              <a:t>11/4/2010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F2A36-F382-4A16-A323-A17A475FD2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46B40-49AF-4903-B380-88131A00BD93}" type="datetimeFigureOut">
              <a:rPr lang="en-US"/>
              <a:pPr>
                <a:defRPr/>
              </a:pPr>
              <a:t>11/4/2010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AD6A2-349B-40D6-8CBA-956DBAEACA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E7B39C2-3F45-4FC1-B034-A0BB25DB974E}" type="datetimeFigureOut">
              <a:rPr lang="en-US"/>
              <a:pPr>
                <a:defRPr/>
              </a:pPr>
              <a:t>11/4/2010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5880321-D5A6-451B-B518-FAE92E7FF8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3048000"/>
          </a:xfrm>
        </p:spPr>
        <p:txBody>
          <a:bodyPr/>
          <a:lstStyle/>
          <a:p>
            <a:pPr eaLnBrk="1" hangingPunct="1"/>
            <a:r>
              <a:rPr lang="en-US" sz="6000" b="1" smtClean="0">
                <a:solidFill>
                  <a:srgbClr val="FF0000"/>
                </a:solidFill>
              </a:rPr>
              <a:t>Subject/ Verb Agreement</a:t>
            </a:r>
            <a:br>
              <a:rPr lang="en-US" sz="6000" b="1" smtClean="0">
                <a:solidFill>
                  <a:srgbClr val="FF0000"/>
                </a:solidFill>
              </a:rPr>
            </a:br>
            <a:r>
              <a:rPr lang="en-US" sz="4000" b="1" smtClean="0">
                <a:solidFill>
                  <a:schemeClr val="tx2"/>
                </a:solidFill>
              </a:rPr>
              <a:t>An important grammar skill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505200"/>
            <a:ext cx="7848600" cy="25146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chemeClr val="tx1"/>
                </a:solidFill>
              </a:rPr>
              <a:t>To make your sentences COHERENT, you must make your subjects and verbs agree with each other in number.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</a:rPr>
              <a:t>Examples: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4800" b="1" smtClean="0">
                <a:solidFill>
                  <a:schemeClr val="tx2"/>
                </a:solidFill>
              </a:rPr>
              <a:t>No one, including the students, (admit, admits) taking the CD.</a:t>
            </a:r>
          </a:p>
          <a:p>
            <a:pPr eaLnBrk="1" hangingPunct="1"/>
            <a:r>
              <a:rPr lang="en-US" sz="4800" b="1" smtClean="0">
                <a:solidFill>
                  <a:schemeClr val="tx2"/>
                </a:solidFill>
              </a:rPr>
              <a:t>Everyone of the girls (blame, blames) John.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</a:rPr>
              <a:t>Plural Indefinite Pronouns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4800" b="1" smtClean="0">
                <a:solidFill>
                  <a:schemeClr val="tx2"/>
                </a:solidFill>
              </a:rPr>
              <a:t>Both</a:t>
            </a:r>
          </a:p>
          <a:p>
            <a:pPr eaLnBrk="1" hangingPunct="1"/>
            <a:r>
              <a:rPr lang="en-US" sz="4800" b="1" smtClean="0">
                <a:solidFill>
                  <a:schemeClr val="tx2"/>
                </a:solidFill>
              </a:rPr>
              <a:t>Few</a:t>
            </a:r>
          </a:p>
          <a:p>
            <a:pPr eaLnBrk="1" hangingPunct="1"/>
            <a:r>
              <a:rPr lang="en-US" sz="4800" b="1" smtClean="0">
                <a:solidFill>
                  <a:schemeClr val="tx2"/>
                </a:solidFill>
              </a:rPr>
              <a:t>Many</a:t>
            </a:r>
          </a:p>
          <a:p>
            <a:pPr eaLnBrk="1" hangingPunct="1"/>
            <a:r>
              <a:rPr lang="en-US" sz="4800" b="1" smtClean="0">
                <a:solidFill>
                  <a:schemeClr val="tx2"/>
                </a:solidFill>
              </a:rPr>
              <a:t>several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Witches Three</a:t>
            </a:r>
          </a:p>
        </p:txBody>
      </p:sp>
      <p:pic>
        <p:nvPicPr>
          <p:cNvPr id="13315" name="Picture 3" descr="C:\Users\Bev\Pictures\halloween\PA2905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95400" y="1600200"/>
            <a:ext cx="6705600" cy="5029200"/>
          </a:xfr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</a:rPr>
              <a:t>Two numbers in English: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400" b="1" dirty="0" smtClean="0">
                <a:solidFill>
                  <a:schemeClr val="tx2"/>
                </a:solidFill>
              </a:rPr>
              <a:t>Singular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400" b="1" dirty="0">
                <a:solidFill>
                  <a:schemeClr val="tx2"/>
                </a:solidFill>
              </a:rPr>
              <a:t>	</a:t>
            </a:r>
            <a:r>
              <a:rPr lang="en-US" sz="4400" b="1" dirty="0" smtClean="0">
                <a:solidFill>
                  <a:schemeClr val="tx2"/>
                </a:solidFill>
              </a:rPr>
              <a:t>	Example:  The boy loves his kite. </a:t>
            </a:r>
          </a:p>
          <a:p>
            <a:pPr lvl="8">
              <a:buFont typeface="Arial" pitchFamily="34" charset="0"/>
              <a:buNone/>
              <a:defRPr/>
            </a:pPr>
            <a:r>
              <a:rPr lang="en-US" sz="3200" b="1" dirty="0" smtClean="0">
                <a:solidFill>
                  <a:schemeClr val="tx2"/>
                </a:solidFill>
              </a:rPr>
              <a:t>   (singular)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400" b="1" dirty="0" smtClean="0">
                <a:solidFill>
                  <a:schemeClr val="tx2"/>
                </a:solidFill>
              </a:rPr>
              <a:t>Plural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4400" b="1" dirty="0" smtClean="0">
                <a:solidFill>
                  <a:schemeClr val="tx2"/>
                </a:solidFill>
              </a:rPr>
              <a:t>Example:  The boys love their kite.		</a:t>
            </a:r>
            <a:r>
              <a:rPr lang="en-US" sz="3500" b="1" dirty="0" smtClean="0">
                <a:solidFill>
                  <a:schemeClr val="tx2"/>
                </a:solidFill>
              </a:rPr>
              <a:t>	(plural)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/>
          <a:lstStyle/>
          <a:p>
            <a:pPr eaLnBrk="1" hangingPunct="1"/>
            <a:r>
              <a:rPr lang="en-US" sz="6000" b="1" smtClean="0">
                <a:solidFill>
                  <a:srgbClr val="FF0000"/>
                </a:solidFill>
              </a:rPr>
              <a:t>Problems occur in the following cases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marL="742950" indent="-742950" eaLnBrk="1" hangingPunct="1">
              <a:buFont typeface="Calibri" pitchFamily="34" charset="0"/>
              <a:buAutoNum type="arabicPeriod"/>
            </a:pPr>
            <a:r>
              <a:rPr lang="en-US" sz="3600" b="1" smtClean="0">
                <a:solidFill>
                  <a:schemeClr val="tx2"/>
                </a:solidFill>
              </a:rPr>
              <a:t>Words come between the subject and verb</a:t>
            </a:r>
          </a:p>
          <a:p>
            <a:pPr marL="742950" indent="-742950" eaLnBrk="1" hangingPunct="1">
              <a:buFont typeface="Calibri" pitchFamily="34" charset="0"/>
              <a:buAutoNum type="arabicPeriod"/>
            </a:pPr>
            <a:r>
              <a:rPr lang="en-US" sz="3600" b="1" smtClean="0">
                <a:solidFill>
                  <a:schemeClr val="tx2"/>
                </a:solidFill>
              </a:rPr>
              <a:t>The verb comes before the subject</a:t>
            </a:r>
          </a:p>
          <a:p>
            <a:pPr marL="742950" indent="-742950" eaLnBrk="1" hangingPunct="1">
              <a:buFont typeface="Calibri" pitchFamily="34" charset="0"/>
              <a:buAutoNum type="arabicPeriod"/>
            </a:pPr>
            <a:r>
              <a:rPr lang="en-US" sz="3600" b="1" smtClean="0">
                <a:solidFill>
                  <a:schemeClr val="tx2"/>
                </a:solidFill>
              </a:rPr>
              <a:t>The subject has two or more parts</a:t>
            </a:r>
          </a:p>
          <a:p>
            <a:pPr marL="742950" indent="-742950" eaLnBrk="1" hangingPunct="1">
              <a:buFont typeface="Calibri" pitchFamily="34" charset="0"/>
              <a:buAutoNum type="arabicPeriod"/>
            </a:pPr>
            <a:r>
              <a:rPr lang="en-US" sz="3600" b="1" smtClean="0">
                <a:solidFill>
                  <a:schemeClr val="tx2"/>
                </a:solidFill>
              </a:rPr>
              <a:t>The sentence contains an indefinite pronoun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/>
          <a:lstStyle/>
          <a:p>
            <a:pPr eaLnBrk="1" hangingPunct="1"/>
            <a:r>
              <a:rPr lang="en-US" sz="4800" b="1" smtClean="0">
                <a:solidFill>
                  <a:srgbClr val="FF0000"/>
                </a:solidFill>
              </a:rPr>
              <a:t>1. Words coming between the subject and the verb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58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4400" b="1" dirty="0" smtClean="0">
              <a:solidFill>
                <a:srgbClr val="00B05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400" b="1" dirty="0" smtClean="0">
                <a:solidFill>
                  <a:srgbClr val="00B050"/>
                </a:solidFill>
              </a:rPr>
              <a:t>The girl with the beautiful dresses (is/are) here.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400" b="1" dirty="0" smtClean="0">
                <a:solidFill>
                  <a:schemeClr val="tx2"/>
                </a:solidFill>
              </a:rPr>
              <a:t>Find subject and verb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400" b="1" dirty="0" smtClean="0">
                <a:solidFill>
                  <a:schemeClr val="tx2"/>
                </a:solidFill>
              </a:rPr>
              <a:t>Find preposition phrase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400" b="1" dirty="0" smtClean="0">
                <a:solidFill>
                  <a:schemeClr val="accent2"/>
                </a:solidFill>
              </a:rPr>
              <a:t>Answer: girl is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4400" b="1" dirty="0" smtClean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4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Find the Prof!</a:t>
            </a:r>
          </a:p>
        </p:txBody>
      </p:sp>
      <p:pic>
        <p:nvPicPr>
          <p:cNvPr id="6147" name="Picture 2" descr="C:\Users\Bev\Pictures\halloween\P10208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9275" y="1600200"/>
            <a:ext cx="8045450" cy="4525963"/>
          </a:xfr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</a:rPr>
              <a:t>2.  The verb comes before the subject.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92D050"/>
                </a:solidFill>
              </a:rPr>
              <a:t>In the book is/are many short stories.</a:t>
            </a:r>
          </a:p>
          <a:p>
            <a:pPr eaLnBrk="1" hangingPunct="1"/>
            <a:r>
              <a:rPr lang="en-US" sz="4000" b="1" smtClean="0">
                <a:solidFill>
                  <a:schemeClr val="tx2"/>
                </a:solidFill>
              </a:rPr>
              <a:t>Find the subjects and verbs</a:t>
            </a:r>
          </a:p>
          <a:p>
            <a:pPr eaLnBrk="1" hangingPunct="1"/>
            <a:r>
              <a:rPr lang="en-US" sz="4000" b="1" smtClean="0">
                <a:solidFill>
                  <a:schemeClr val="tx2"/>
                </a:solidFill>
              </a:rPr>
              <a:t>The singular subject </a:t>
            </a:r>
            <a:r>
              <a:rPr lang="en-US" sz="4000" b="1" i="1" smtClean="0">
                <a:solidFill>
                  <a:schemeClr val="tx2"/>
                </a:solidFill>
              </a:rPr>
              <a:t>short stories </a:t>
            </a:r>
            <a:r>
              <a:rPr lang="en-US" sz="4000" b="1" smtClean="0">
                <a:solidFill>
                  <a:schemeClr val="tx2"/>
                </a:solidFill>
              </a:rPr>
              <a:t>comes after the verb.  </a:t>
            </a:r>
          </a:p>
          <a:p>
            <a:pPr eaLnBrk="1" hangingPunct="1">
              <a:buFont typeface="Arial" charset="0"/>
              <a:buNone/>
            </a:pPr>
            <a:r>
              <a:rPr lang="en-US" sz="4000" b="1" smtClean="0">
                <a:solidFill>
                  <a:srgbClr val="C00000"/>
                </a:solidFill>
              </a:rPr>
              <a:t>Answer:  In the book are many short stories.</a:t>
            </a:r>
          </a:p>
          <a:p>
            <a:pPr eaLnBrk="1" hangingPunct="1">
              <a:buFont typeface="Arial" charset="0"/>
              <a:buNone/>
            </a:pPr>
            <a:endParaRPr lang="en-US" b="1" smtClean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97162"/>
          </a:xfrm>
        </p:spPr>
        <p:txBody>
          <a:bodyPr/>
          <a:lstStyle/>
          <a:p>
            <a:pPr eaLnBrk="1" hangingPunct="1"/>
            <a:r>
              <a:rPr lang="en-US" sz="6000" b="1" smtClean="0">
                <a:solidFill>
                  <a:srgbClr val="C00000"/>
                </a:solidFill>
              </a:rPr>
              <a:t>3.  Agreement when the subject has two or more parts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0"/>
            <a:ext cx="8229600" cy="3078163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00B050"/>
                </a:solidFill>
              </a:rPr>
              <a:t>Bach, Beethoven, and Brahms all come from Germany.</a:t>
            </a:r>
          </a:p>
          <a:p>
            <a:pPr eaLnBrk="1" hangingPunct="1"/>
            <a:r>
              <a:rPr lang="en-US" b="1" smtClean="0">
                <a:solidFill>
                  <a:schemeClr val="tx2"/>
                </a:solidFill>
              </a:rPr>
              <a:t>Find subjects and verbs</a:t>
            </a:r>
          </a:p>
          <a:p>
            <a:pPr eaLnBrk="1" hangingPunct="1"/>
            <a:r>
              <a:rPr lang="en-US" b="1" smtClean="0">
                <a:solidFill>
                  <a:schemeClr val="tx2"/>
                </a:solidFill>
              </a:rPr>
              <a:t>Bach, Beethoven, and Brahms –compound </a:t>
            </a:r>
            <a:r>
              <a:rPr lang="en-US" b="1" smtClean="0">
                <a:solidFill>
                  <a:srgbClr val="FF0000"/>
                </a:solidFill>
              </a:rPr>
              <a:t>Answer: subject is “</a:t>
            </a:r>
            <a:r>
              <a:rPr lang="en-US" b="1" i="1" smtClean="0">
                <a:solidFill>
                  <a:srgbClr val="FF0000"/>
                </a:solidFill>
              </a:rPr>
              <a:t>come”</a:t>
            </a:r>
            <a:endParaRPr lang="en-US" b="1" smtClean="0">
              <a:solidFill>
                <a:srgbClr val="FF0000"/>
              </a:solidFill>
            </a:endParaRPr>
          </a:p>
          <a:p>
            <a:pPr eaLnBrk="1" hangingPunct="1"/>
            <a:endParaRPr lang="en-US" b="1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87962"/>
          </a:xfrm>
        </p:spPr>
        <p:txBody>
          <a:bodyPr/>
          <a:lstStyle/>
          <a:p>
            <a:pPr eaLnBrk="1" hangingPunct="1"/>
            <a:r>
              <a:rPr lang="en-US" sz="6000" b="1" smtClean="0">
                <a:solidFill>
                  <a:srgbClr val="FF0000"/>
                </a:solidFill>
              </a:rPr>
              <a:t>Agreement when the subject is an indefinite pronoun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19800"/>
            <a:ext cx="8229600" cy="106363"/>
          </a:xfrm>
        </p:spPr>
        <p:txBody>
          <a:bodyPr rtlCol="0">
            <a:normAutofit fontScale="250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7562"/>
          </a:xfrm>
        </p:spPr>
        <p:txBody>
          <a:bodyPr/>
          <a:lstStyle/>
          <a:p>
            <a:pPr eaLnBrk="1" hangingPunct="1"/>
            <a:r>
              <a:rPr lang="en-US" sz="6000" b="1" smtClean="0">
                <a:solidFill>
                  <a:srgbClr val="FF0000"/>
                </a:solidFill>
              </a:rPr>
              <a:t>Indefinite Pronouns</a:t>
            </a:r>
            <a:br>
              <a:rPr lang="en-US" sz="6000" b="1" smtClean="0">
                <a:solidFill>
                  <a:srgbClr val="FF0000"/>
                </a:solidFill>
              </a:rPr>
            </a:br>
            <a:r>
              <a:rPr lang="en-US" sz="6000" b="1" smtClean="0">
                <a:solidFill>
                  <a:srgbClr val="FF0000"/>
                </a:solidFill>
              </a:rPr>
              <a:t>Memorize These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763963"/>
          </a:xfrm>
        </p:spPr>
        <p:txBody>
          <a:bodyPr/>
          <a:lstStyle/>
          <a:p>
            <a:pPr algn="ctr" eaLnBrk="1" hangingPunct="1"/>
            <a:r>
              <a:rPr lang="en-US" b="1" smtClean="0">
                <a:solidFill>
                  <a:schemeClr val="tx2"/>
                </a:solidFill>
              </a:rPr>
              <a:t>Singular forms</a:t>
            </a:r>
          </a:p>
          <a:p>
            <a:pPr eaLnBrk="1" hangingPunct="1"/>
            <a:r>
              <a:rPr lang="en-US" b="1" smtClean="0">
                <a:solidFill>
                  <a:schemeClr val="tx2"/>
                </a:solidFill>
              </a:rPr>
              <a:t>Word that end with one, thing, or body</a:t>
            </a:r>
          </a:p>
          <a:p>
            <a:pPr eaLnBrk="1" hangingPunct="1"/>
            <a:r>
              <a:rPr lang="en-US" b="1" smtClean="0">
                <a:solidFill>
                  <a:schemeClr val="tx2"/>
                </a:solidFill>
              </a:rPr>
              <a:t>Any		one</a:t>
            </a:r>
          </a:p>
          <a:p>
            <a:pPr eaLnBrk="1" hangingPunct="1"/>
            <a:r>
              <a:rPr lang="en-US" b="1" smtClean="0">
                <a:solidFill>
                  <a:schemeClr val="tx2"/>
                </a:solidFill>
              </a:rPr>
              <a:t>No			thing	</a:t>
            </a:r>
          </a:p>
          <a:p>
            <a:pPr eaLnBrk="1" hangingPunct="1"/>
            <a:r>
              <a:rPr lang="en-US" b="1" smtClean="0">
                <a:solidFill>
                  <a:schemeClr val="tx2"/>
                </a:solidFill>
              </a:rPr>
              <a:t>Some		 body</a:t>
            </a:r>
          </a:p>
          <a:p>
            <a:pPr eaLnBrk="1" hangingPunct="1"/>
            <a:r>
              <a:rPr lang="en-US" b="1" smtClean="0">
                <a:solidFill>
                  <a:schemeClr val="tx2"/>
                </a:solidFill>
              </a:rPr>
              <a:t>Every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243</Words>
  <Application>Microsoft Office PowerPoint</Application>
  <PresentationFormat>On-screen Show (4:3)</PresentationFormat>
  <Paragraphs>48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Subject/ Verb Agreement An important grammar skill</vt:lpstr>
      <vt:lpstr>Two numbers in English:</vt:lpstr>
      <vt:lpstr>Problems occur in the following cases</vt:lpstr>
      <vt:lpstr>1. Words coming between the subject and the verb</vt:lpstr>
      <vt:lpstr>Find the Prof!</vt:lpstr>
      <vt:lpstr>2.  The verb comes before the subject.</vt:lpstr>
      <vt:lpstr>3.  Agreement when the subject has two or more parts</vt:lpstr>
      <vt:lpstr>Agreement when the subject is an indefinite pronoun</vt:lpstr>
      <vt:lpstr>Indefinite Pronouns Memorize These</vt:lpstr>
      <vt:lpstr>Examples:</vt:lpstr>
      <vt:lpstr>Plural Indefinite Pronouns</vt:lpstr>
      <vt:lpstr>The Witches Three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Subject/ Verb Agreement</dc:title>
  <dc:creator>Bev</dc:creator>
  <cp:lastModifiedBy>mhill41</cp:lastModifiedBy>
  <cp:revision>11</cp:revision>
  <dcterms:created xsi:type="dcterms:W3CDTF">2010-10-30T16:48:17Z</dcterms:created>
  <dcterms:modified xsi:type="dcterms:W3CDTF">2010-11-04T17:16:13Z</dcterms:modified>
</cp:coreProperties>
</file>